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118939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140106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2759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197365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2517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347062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3818475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347257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312814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AFBF123-7CBA-410A-B02E-FA9C0DFE8E31}" type="datetimeFigureOut">
              <a:rPr lang="es-ES" smtClean="0"/>
              <a:t>19/12/2023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418038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FBF123-7CBA-410A-B02E-FA9C0DFE8E31}" type="datetimeFigureOut">
              <a:rPr lang="es-ES" smtClean="0"/>
              <a:t>19/12/2023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9898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AFBF123-7CBA-410A-B02E-FA9C0DFE8E31}" type="datetimeFigureOut">
              <a:rPr lang="es-ES" smtClean="0"/>
              <a:t>19/12/2023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315369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AFBF123-7CBA-410A-B02E-FA9C0DFE8E31}" type="datetimeFigureOut">
              <a:rPr lang="es-ES" smtClean="0"/>
              <a:t>19/12/2023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17050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BF123-7CBA-410A-B02E-FA9C0DFE8E31}" type="datetimeFigureOut">
              <a:rPr lang="es-ES" smtClean="0"/>
              <a:t>19/12/2023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353664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AFBF123-7CBA-410A-B02E-FA9C0DFE8E31}" type="datetimeFigureOut">
              <a:rPr lang="es-ES" smtClean="0"/>
              <a:t>19/12/2023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106808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AFBF123-7CBA-410A-B02E-FA9C0DFE8E31}" type="datetimeFigureOut">
              <a:rPr lang="es-ES" smtClean="0"/>
              <a:t>19/12/2023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D26D87-4D0A-4681-BF26-325583029786}" type="slidenum">
              <a:rPr lang="es-ES" smtClean="0"/>
              <a:t>‹Nº›</a:t>
            </a:fld>
            <a:endParaRPr lang="es-ES"/>
          </a:p>
        </p:txBody>
      </p:sp>
    </p:spTree>
    <p:extLst>
      <p:ext uri="{BB962C8B-B14F-4D97-AF65-F5344CB8AC3E}">
        <p14:creationId xmlns:p14="http://schemas.microsoft.com/office/powerpoint/2010/main" val="233935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FBF123-7CBA-410A-B02E-FA9C0DFE8E31}" type="datetimeFigureOut">
              <a:rPr lang="es-ES" smtClean="0"/>
              <a:t>19/12/2023</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D26D87-4D0A-4681-BF26-325583029786}" type="slidenum">
              <a:rPr lang="es-ES" smtClean="0"/>
              <a:t>‹Nº›</a:t>
            </a:fld>
            <a:endParaRPr lang="es-ES"/>
          </a:p>
        </p:txBody>
      </p:sp>
    </p:spTree>
    <p:extLst>
      <p:ext uri="{BB962C8B-B14F-4D97-AF65-F5344CB8AC3E}">
        <p14:creationId xmlns:p14="http://schemas.microsoft.com/office/powerpoint/2010/main" val="319507902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latin typeface="Segoe UI" panose="020B0502040204020203" pitchFamily="34" charset="0"/>
                <a:cs typeface="Segoe UI" panose="020B0502040204020203" pitchFamily="34" charset="0"/>
              </a:rPr>
              <a:t>Ozono en Burgos verano 2023</a:t>
            </a:r>
            <a:endParaRPr lang="es-ES" dirty="0">
              <a:latin typeface="Segoe UI" panose="020B0502040204020203" pitchFamily="34" charset="0"/>
              <a:cs typeface="Segoe UI" panose="020B0502040204020203" pitchFamily="34" charset="0"/>
            </a:endParaRPr>
          </a:p>
        </p:txBody>
      </p:sp>
      <p:pic>
        <p:nvPicPr>
          <p:cNvPr id="4" name="Imagen 3"/>
          <p:cNvPicPr>
            <a:picLocks noChangeAspect="1"/>
          </p:cNvPicPr>
          <p:nvPr/>
        </p:nvPicPr>
        <p:blipFill>
          <a:blip r:embed="rId2"/>
          <a:stretch>
            <a:fillRect/>
          </a:stretch>
        </p:blipFill>
        <p:spPr>
          <a:xfrm>
            <a:off x="3096959" y="3689484"/>
            <a:ext cx="4215351" cy="1929919"/>
          </a:xfrm>
          <a:prstGeom prst="rect">
            <a:avLst/>
          </a:prstGeom>
        </p:spPr>
      </p:pic>
    </p:spTree>
    <p:extLst>
      <p:ext uri="{BB962C8B-B14F-4D97-AF65-F5344CB8AC3E}">
        <p14:creationId xmlns:p14="http://schemas.microsoft.com/office/powerpoint/2010/main" val="293883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Recientemente se han publicado el "Informe de Ozono en Castilla y León del 1 de enero al 30 de septiembre de 2023" publicado por la Consejería de fomento y Medio Ambiente de la Junta de Castilla y León</a:t>
            </a:r>
            <a:r>
              <a:rPr lang="es-ES" dirty="0" smtClean="0"/>
              <a:t>,</a:t>
            </a:r>
          </a:p>
          <a:p>
            <a:r>
              <a:rPr lang="es-ES" dirty="0" smtClean="0"/>
              <a:t> </a:t>
            </a:r>
            <a:r>
              <a:rPr lang="es-ES" dirty="0" smtClean="0"/>
              <a:t>y el Informe de Ecologistas en Acción " La contaminación por ozono en España durante 2023" </a:t>
            </a:r>
            <a:endParaRPr lang="es-ES" dirty="0" smtClean="0"/>
          </a:p>
          <a:p>
            <a:pPr marL="0" indent="0">
              <a:buNone/>
            </a:pPr>
            <a:r>
              <a:rPr lang="es-ES" dirty="0" smtClean="0"/>
              <a:t>de </a:t>
            </a:r>
            <a:r>
              <a:rPr lang="es-ES" dirty="0" smtClean="0"/>
              <a:t>los que extraemos los datos para el Municipio de Burgos, estación BU4, Fuentes Blancas, para el año 2023</a:t>
            </a:r>
            <a:endParaRPr lang="es-ES" dirty="0"/>
          </a:p>
        </p:txBody>
      </p:sp>
    </p:spTree>
    <p:extLst>
      <p:ext uri="{BB962C8B-B14F-4D97-AF65-F5344CB8AC3E}">
        <p14:creationId xmlns:p14="http://schemas.microsoft.com/office/powerpoint/2010/main" val="298654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Resumen resultados BU4</a:t>
            </a:r>
            <a:endParaRPr lang="es-ES" dirty="0"/>
          </a:p>
        </p:txBody>
      </p:sp>
      <p:pic>
        <p:nvPicPr>
          <p:cNvPr id="4" name="Marcador de contenido 3"/>
          <p:cNvPicPr>
            <a:picLocks noGrp="1" noChangeAspect="1"/>
          </p:cNvPicPr>
          <p:nvPr>
            <p:ph idx="1"/>
          </p:nvPr>
        </p:nvPicPr>
        <p:blipFill>
          <a:blip r:embed="rId2"/>
          <a:stretch>
            <a:fillRect/>
          </a:stretch>
        </p:blipFill>
        <p:spPr>
          <a:xfrm>
            <a:off x="0" y="2247977"/>
            <a:ext cx="10600018" cy="2948746"/>
          </a:xfrm>
          <a:prstGeom prst="rect">
            <a:avLst/>
          </a:prstGeom>
        </p:spPr>
      </p:pic>
    </p:spTree>
    <p:extLst>
      <p:ext uri="{BB962C8B-B14F-4D97-AF65-F5344CB8AC3E}">
        <p14:creationId xmlns:p14="http://schemas.microsoft.com/office/powerpoint/2010/main" val="1835158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856211" y="2660073"/>
            <a:ext cx="8661861" cy="3381289"/>
          </a:xfrm>
        </p:spPr>
        <p:txBody>
          <a:bodyPr>
            <a:normAutofit/>
          </a:bodyPr>
          <a:lstStyle/>
          <a:p>
            <a:r>
              <a:rPr lang="es-ES" dirty="0"/>
              <a:t>A nivel de Castilla y León: los niveles de ozono han sido en Castilla y León ligeramente más altos que en años anteriores, aunque sin llegar a recuperar las concentraciones previas a la pandemia, pese a las elevadas temperaturas y alta radiación alcanzadas de nuevo durante este verano. Así, se han reducido las superaciones de la recomendación de la OMS en un 10% respecto al promedio del periodo 2012-2019, siendo en conjunto las registradas en 2023 las más altas desde el año 2019. </a:t>
            </a:r>
          </a:p>
          <a:p>
            <a:r>
              <a:rPr lang="es-ES" dirty="0" smtClean="0"/>
              <a:t>En </a:t>
            </a:r>
            <a:r>
              <a:rPr lang="es-ES" dirty="0"/>
              <a:t>Burgos respecto al promedio registrado en el periodo 2012-2019, la frecuencia de las superaciones del estándar legal (120 µg/m3) ha descendido un 52% y respecto al valor recomendado de la OMS (100 µg/m3) ha aumentado un 5%.</a:t>
            </a:r>
          </a:p>
          <a:p>
            <a:endParaRPr lang="es-ES" dirty="0"/>
          </a:p>
        </p:txBody>
      </p:sp>
      <p:pic>
        <p:nvPicPr>
          <p:cNvPr id="4" name="Imagen 3"/>
          <p:cNvPicPr>
            <a:picLocks noChangeAspect="1"/>
          </p:cNvPicPr>
          <p:nvPr/>
        </p:nvPicPr>
        <p:blipFill>
          <a:blip r:embed="rId2"/>
          <a:stretch>
            <a:fillRect/>
          </a:stretch>
        </p:blipFill>
        <p:spPr>
          <a:xfrm>
            <a:off x="425414" y="609599"/>
            <a:ext cx="9660327" cy="2050473"/>
          </a:xfrm>
          <a:prstGeom prst="rect">
            <a:avLst/>
          </a:prstGeom>
        </p:spPr>
      </p:pic>
    </p:spTree>
    <p:extLst>
      <p:ext uri="{BB962C8B-B14F-4D97-AF65-F5344CB8AC3E}">
        <p14:creationId xmlns:p14="http://schemas.microsoft.com/office/powerpoint/2010/main" val="381090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788759" y="609600"/>
            <a:ext cx="9494083" cy="5827499"/>
          </a:xfrm>
          <a:prstGeom prst="rect">
            <a:avLst/>
          </a:prstGeom>
        </p:spPr>
      </p:pic>
    </p:spTree>
    <p:extLst>
      <p:ext uri="{BB962C8B-B14F-4D97-AF65-F5344CB8AC3E}">
        <p14:creationId xmlns:p14="http://schemas.microsoft.com/office/powerpoint/2010/main" val="269632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10566054" cy="478328"/>
          </a:xfrm>
          <a:solidFill>
            <a:schemeClr val="bg1"/>
          </a:solidFill>
        </p:spPr>
        <p:txBody>
          <a:bodyPr>
            <a:normAutofit fontScale="90000"/>
          </a:bodyPr>
          <a:lstStyle/>
          <a:p>
            <a:r>
              <a:rPr lang="es-ES" dirty="0"/>
              <a:t>Medias horarias de Ozono (en azul) </a:t>
            </a:r>
            <a:r>
              <a:rPr lang="es-ES" dirty="0" smtClean="0"/>
              <a:t>BU4: </a:t>
            </a:r>
            <a:r>
              <a:rPr lang="es-ES" sz="2000" dirty="0" smtClean="0"/>
              <a:t>abr </a:t>
            </a:r>
            <a:r>
              <a:rPr lang="es-ES" sz="2000" dirty="0" err="1" smtClean="0"/>
              <a:t>may</a:t>
            </a:r>
            <a:r>
              <a:rPr lang="es-ES" sz="2000" dirty="0" smtClean="0"/>
              <a:t> jun julio 2023</a:t>
            </a:r>
            <a:endParaRPr lang="es-ES" sz="2000" dirty="0"/>
          </a:p>
        </p:txBody>
      </p:sp>
      <p:pic>
        <p:nvPicPr>
          <p:cNvPr id="4" name="Marcador de contenido 3"/>
          <p:cNvPicPr>
            <a:picLocks noGrp="1" noChangeAspect="1"/>
          </p:cNvPicPr>
          <p:nvPr>
            <p:ph idx="1"/>
          </p:nvPr>
        </p:nvPicPr>
        <p:blipFill>
          <a:blip r:embed="rId2"/>
          <a:stretch>
            <a:fillRect/>
          </a:stretch>
        </p:blipFill>
        <p:spPr>
          <a:xfrm>
            <a:off x="541177" y="1246271"/>
            <a:ext cx="5111718" cy="2312444"/>
          </a:xfrm>
          <a:prstGeom prst="rect">
            <a:avLst/>
          </a:prstGeom>
        </p:spPr>
      </p:pic>
      <p:pic>
        <p:nvPicPr>
          <p:cNvPr id="1026" name="Picture 2" descr="949DCF2F"/>
          <p:cNvPicPr>
            <a:picLocks noChangeAspect="1" noChangeArrowheads="1"/>
          </p:cNvPicPr>
          <p:nvPr/>
        </p:nvPicPr>
        <p:blipFill>
          <a:blip r:embed="rId3">
            <a:extLst>
              <a:ext uri="{28A0092B-C50C-407E-A947-70E740481C1C}">
                <a14:useLocalDpi xmlns:a14="http://schemas.microsoft.com/office/drawing/2010/main" val="0"/>
              </a:ext>
            </a:extLst>
          </a:blip>
          <a:srcRect t="7126" b="11075"/>
          <a:stretch>
            <a:fillRect/>
          </a:stretch>
        </p:blipFill>
        <p:spPr bwMode="auto">
          <a:xfrm>
            <a:off x="5690651" y="1209498"/>
            <a:ext cx="5353709" cy="2464665"/>
          </a:xfrm>
          <a:prstGeom prst="rect">
            <a:avLst/>
          </a:prstGeom>
          <a:solidFill>
            <a:schemeClr val="bg1"/>
          </a:solidFill>
          <a:ln>
            <a:noFill/>
          </a:ln>
        </p:spPr>
      </p:pic>
      <p:pic>
        <p:nvPicPr>
          <p:cNvPr id="5" name="Imagen 4"/>
          <p:cNvPicPr>
            <a:picLocks noChangeAspect="1"/>
          </p:cNvPicPr>
          <p:nvPr/>
        </p:nvPicPr>
        <p:blipFill>
          <a:blip r:embed="rId4"/>
          <a:stretch>
            <a:fillRect/>
          </a:stretch>
        </p:blipFill>
        <p:spPr>
          <a:xfrm>
            <a:off x="452769" y="3726078"/>
            <a:ext cx="5422071" cy="2497439"/>
          </a:xfrm>
          <a:prstGeom prst="rect">
            <a:avLst/>
          </a:prstGeom>
        </p:spPr>
      </p:pic>
      <p:pic>
        <p:nvPicPr>
          <p:cNvPr id="6" name="Imagen 5"/>
          <p:cNvPicPr>
            <a:picLocks noChangeAspect="1"/>
          </p:cNvPicPr>
          <p:nvPr/>
        </p:nvPicPr>
        <p:blipFill>
          <a:blip r:embed="rId5"/>
          <a:stretch>
            <a:fillRect/>
          </a:stretch>
        </p:blipFill>
        <p:spPr>
          <a:xfrm>
            <a:off x="5874840" y="3795732"/>
            <a:ext cx="5302793" cy="2427785"/>
          </a:xfrm>
          <a:prstGeom prst="rect">
            <a:avLst/>
          </a:prstGeom>
          <a:solidFill>
            <a:schemeClr val="bg1"/>
          </a:solidFill>
        </p:spPr>
      </p:pic>
    </p:spTree>
    <p:extLst>
      <p:ext uri="{BB962C8B-B14F-4D97-AF65-F5344CB8AC3E}">
        <p14:creationId xmlns:p14="http://schemas.microsoft.com/office/powerpoint/2010/main" val="371267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155507" cy="1320800"/>
          </a:xfrm>
          <a:solidFill>
            <a:schemeClr val="bg1"/>
          </a:solidFill>
        </p:spPr>
        <p:txBody>
          <a:bodyPr/>
          <a:lstStyle/>
          <a:p>
            <a:r>
              <a:rPr lang="es-ES" dirty="0"/>
              <a:t>Medias horarias de </a:t>
            </a:r>
            <a:r>
              <a:rPr lang="es-ES" dirty="0" smtClean="0"/>
              <a:t>Ozono BU4 </a:t>
            </a:r>
            <a:r>
              <a:rPr lang="es-ES" sz="1800" dirty="0" smtClean="0"/>
              <a:t>agosto, septiembre y octubre 2023</a:t>
            </a:r>
            <a:endParaRPr lang="es-ES" sz="1800" dirty="0"/>
          </a:p>
        </p:txBody>
      </p:sp>
      <p:pic>
        <p:nvPicPr>
          <p:cNvPr id="4" name="Marcador de contenido 3"/>
          <p:cNvPicPr>
            <a:picLocks noGrp="1" noChangeAspect="1"/>
          </p:cNvPicPr>
          <p:nvPr>
            <p:ph idx="1"/>
          </p:nvPr>
        </p:nvPicPr>
        <p:blipFill>
          <a:blip r:embed="rId2"/>
          <a:stretch>
            <a:fillRect/>
          </a:stretch>
        </p:blipFill>
        <p:spPr>
          <a:xfrm>
            <a:off x="283597" y="1293929"/>
            <a:ext cx="5652599" cy="2611535"/>
          </a:xfrm>
          <a:prstGeom prst="rect">
            <a:avLst/>
          </a:prstGeom>
        </p:spPr>
      </p:pic>
      <p:pic>
        <p:nvPicPr>
          <p:cNvPr id="2050" name="Picture 2" descr="E57C3279"/>
          <p:cNvPicPr>
            <a:picLocks noChangeAspect="1" noChangeArrowheads="1"/>
          </p:cNvPicPr>
          <p:nvPr/>
        </p:nvPicPr>
        <p:blipFill>
          <a:blip r:embed="rId3">
            <a:extLst>
              <a:ext uri="{28A0092B-C50C-407E-A947-70E740481C1C}">
                <a14:useLocalDpi xmlns:a14="http://schemas.microsoft.com/office/drawing/2010/main" val="0"/>
              </a:ext>
            </a:extLst>
          </a:blip>
          <a:srcRect t="7126" b="11230"/>
          <a:stretch>
            <a:fillRect/>
          </a:stretch>
        </p:blipFill>
        <p:spPr bwMode="auto">
          <a:xfrm>
            <a:off x="5796237" y="1355011"/>
            <a:ext cx="5489368" cy="2519436"/>
          </a:xfrm>
          <a:prstGeom prst="rect">
            <a:avLst/>
          </a:prstGeom>
          <a:solidFill>
            <a:schemeClr val="bg1"/>
          </a:solidFill>
          <a:ln>
            <a:noFill/>
          </a:ln>
        </p:spPr>
      </p:pic>
      <p:pic>
        <p:nvPicPr>
          <p:cNvPr id="2051" name="Picture 3" descr="376DA644"/>
          <p:cNvPicPr>
            <a:picLocks noChangeAspect="1" noChangeArrowheads="1"/>
          </p:cNvPicPr>
          <p:nvPr/>
        </p:nvPicPr>
        <p:blipFill>
          <a:blip r:embed="rId4">
            <a:extLst>
              <a:ext uri="{28A0092B-C50C-407E-A947-70E740481C1C}">
                <a14:useLocalDpi xmlns:a14="http://schemas.microsoft.com/office/drawing/2010/main" val="0"/>
              </a:ext>
            </a:extLst>
          </a:blip>
          <a:srcRect t="7202" b="11385"/>
          <a:stretch>
            <a:fillRect/>
          </a:stretch>
        </p:blipFill>
        <p:spPr bwMode="auto">
          <a:xfrm>
            <a:off x="2715208" y="4021493"/>
            <a:ext cx="5682343" cy="259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51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427719" cy="1320800"/>
          </a:xfrm>
        </p:spPr>
        <p:txBody>
          <a:bodyPr>
            <a:normAutofit fontScale="90000"/>
          </a:bodyPr>
          <a:lstStyle/>
          <a:p>
            <a:r>
              <a:rPr lang="es-ES" dirty="0"/>
              <a:t>Valores objetivo y umbrales establecidos en la normativa y valores recomendados por la OMS</a:t>
            </a:r>
            <a:br>
              <a:rPr lang="es-ES" dirty="0"/>
            </a:br>
            <a:endParaRPr lang="es-ES" dirty="0"/>
          </a:p>
        </p:txBody>
      </p:sp>
      <p:sp>
        <p:nvSpPr>
          <p:cNvPr id="3" name="Marcador de contenido 2"/>
          <p:cNvSpPr>
            <a:spLocks noGrp="1"/>
          </p:cNvSpPr>
          <p:nvPr>
            <p:ph idx="1"/>
          </p:nvPr>
        </p:nvSpPr>
        <p:spPr>
          <a:xfrm>
            <a:off x="789301" y="1930400"/>
            <a:ext cx="9623661" cy="4237135"/>
          </a:xfrm>
        </p:spPr>
        <p:txBody>
          <a:bodyPr>
            <a:normAutofit fontScale="92500" lnSpcReduction="10000"/>
          </a:bodyPr>
          <a:lstStyle/>
          <a:p>
            <a:pPr lvl="0"/>
            <a:r>
              <a:rPr lang="es-ES" u="sng" dirty="0" smtClean="0"/>
              <a:t>Valor objetivo</a:t>
            </a:r>
            <a:r>
              <a:rPr lang="es-ES" dirty="0" smtClean="0"/>
              <a:t> (120 µg/m</a:t>
            </a:r>
            <a:r>
              <a:rPr lang="es-ES" baseline="30000" dirty="0" smtClean="0"/>
              <a:t>3</a:t>
            </a:r>
            <a:r>
              <a:rPr lang="es-ES" dirty="0" smtClean="0"/>
              <a:t>)el </a:t>
            </a:r>
            <a:r>
              <a:rPr lang="en-US" dirty="0"/>
              <a:t>“</a:t>
            </a:r>
            <a:r>
              <a:rPr lang="es-ES" dirty="0"/>
              <a:t>nivel de un contaminante que deberá alcanzarse, en la medida de lo posible, en un momento determinado para evitar, prevenir o reducir los efectos nocivos sobre la salud humana, el medio ambiente en su conjunto y demás bienes de cualquier naturaleza</a:t>
            </a:r>
            <a:r>
              <a:rPr lang="en-US" dirty="0"/>
              <a:t>”</a:t>
            </a:r>
            <a:r>
              <a:rPr lang="es-ES" dirty="0"/>
              <a:t>. </a:t>
            </a:r>
          </a:p>
          <a:p>
            <a:pPr lvl="0"/>
            <a:r>
              <a:rPr lang="es-ES" u="sng" dirty="0"/>
              <a:t>Umbral de alerta</a:t>
            </a:r>
            <a:r>
              <a:rPr lang="es-ES" dirty="0"/>
              <a:t> (240 µg/m</a:t>
            </a:r>
            <a:r>
              <a:rPr lang="es-ES" baseline="30000" dirty="0"/>
              <a:t>3</a:t>
            </a:r>
            <a:r>
              <a:rPr lang="es-ES" dirty="0"/>
              <a:t>)</a:t>
            </a:r>
            <a:r>
              <a:rPr lang="es-ES" baseline="30000" dirty="0"/>
              <a:t> </a:t>
            </a:r>
            <a:r>
              <a:rPr lang="en-US" dirty="0"/>
              <a:t>“</a:t>
            </a:r>
            <a:r>
              <a:rPr lang="es-ES" dirty="0"/>
              <a:t>nivel de concentración de un contaminante a partir del cual una exposición de breve duración supone un riesgo elevado para la salud humana que afecta al conjunto de la población y, que, en caso de que haya superación o previsión de que sea superado, requiere la adopción de medidas excepcionales e inmediatas por parte de las administraciones competentes</a:t>
            </a:r>
            <a:r>
              <a:rPr lang="en-US" dirty="0"/>
              <a:t>”</a:t>
            </a:r>
            <a:r>
              <a:rPr lang="es-ES" dirty="0"/>
              <a:t>.</a:t>
            </a:r>
          </a:p>
          <a:p>
            <a:pPr lvl="0"/>
            <a:r>
              <a:rPr lang="es-ES" u="sng" dirty="0"/>
              <a:t>Umbral de información</a:t>
            </a:r>
            <a:r>
              <a:rPr lang="es-ES" dirty="0"/>
              <a:t> (180 µg/m</a:t>
            </a:r>
            <a:r>
              <a:rPr lang="es-ES" baseline="30000" dirty="0"/>
              <a:t>3</a:t>
            </a:r>
            <a:r>
              <a:rPr lang="es-ES" dirty="0"/>
              <a:t>) </a:t>
            </a:r>
            <a:r>
              <a:rPr lang="en-US" dirty="0"/>
              <a:t>“</a:t>
            </a:r>
            <a:r>
              <a:rPr lang="es-ES" dirty="0"/>
              <a:t>nivel a partir del cual una exposición de breve duración supone un riesgo para la salud de los sectores especialmente vulnerables de la población y que requiere el suministro de información inmediata y apropiada</a:t>
            </a:r>
            <a:r>
              <a:rPr lang="en-US" dirty="0"/>
              <a:t>”</a:t>
            </a:r>
            <a:r>
              <a:rPr lang="es-ES" dirty="0"/>
              <a:t>.</a:t>
            </a:r>
          </a:p>
          <a:p>
            <a:r>
              <a:rPr lang="es-ES" dirty="0" smtClean="0"/>
              <a:t>La </a:t>
            </a:r>
            <a:r>
              <a:rPr lang="es-ES" dirty="0"/>
              <a:t>OMS elabora Guías sobre la calidad del aire, actualizadas en septiembre de 2021, con la finalidad de “ofrecer una orientación mundial para reducir las repercusiones sanitarias de la contaminación del aire”.</a:t>
            </a:r>
          </a:p>
          <a:p>
            <a:endParaRPr lang="es-ES" dirty="0"/>
          </a:p>
        </p:txBody>
      </p:sp>
    </p:spTree>
    <p:extLst>
      <p:ext uri="{BB962C8B-B14F-4D97-AF65-F5344CB8AC3E}">
        <p14:creationId xmlns:p14="http://schemas.microsoft.com/office/powerpoint/2010/main" val="231376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To</a:t>
            </a:r>
            <a:r>
              <a:rPr lang="es-ES" dirty="0" smtClean="0"/>
              <a:t>xicidad del ozono troposférico</a:t>
            </a:r>
            <a:endParaRPr lang="es-ES" dirty="0"/>
          </a:p>
        </p:txBody>
      </p:sp>
      <p:sp>
        <p:nvSpPr>
          <p:cNvPr id="3" name="Marcador de contenido 2"/>
          <p:cNvSpPr>
            <a:spLocks noGrp="1"/>
          </p:cNvSpPr>
          <p:nvPr>
            <p:ph idx="1"/>
          </p:nvPr>
        </p:nvSpPr>
        <p:spPr>
          <a:xfrm>
            <a:off x="1726163" y="1576873"/>
            <a:ext cx="9321281" cy="4516016"/>
          </a:xfrm>
          <a:solidFill>
            <a:schemeClr val="bg1"/>
          </a:solidFill>
        </p:spPr>
        <p:txBody>
          <a:bodyPr>
            <a:noAutofit/>
          </a:bodyPr>
          <a:lstStyle/>
          <a:p>
            <a:r>
              <a:rPr lang="es-ES" sz="1600" dirty="0" smtClean="0">
                <a:latin typeface="Segoe UI" panose="020B0502040204020203" pitchFamily="34" charset="0"/>
                <a:cs typeface="Segoe UI" panose="020B0502040204020203" pitchFamily="34" charset="0"/>
              </a:rPr>
              <a:t>No </a:t>
            </a:r>
            <a:r>
              <a:rPr lang="es-ES" sz="1600" dirty="0">
                <a:latin typeface="Segoe UI" panose="020B0502040204020203" pitchFamily="34" charset="0"/>
                <a:cs typeface="Segoe UI" panose="020B0502040204020203" pitchFamily="34" charset="0"/>
              </a:rPr>
              <a:t>es emitido directamente a la atmósfera, sino que se trata de un contaminante secundario producido por la reacción entre el dióxido de nitrógeno NO2 , los hidrocarburos </a:t>
            </a:r>
            <a:r>
              <a:rPr lang="es-ES" sz="1600" dirty="0" err="1">
                <a:latin typeface="Segoe UI" panose="020B0502040204020203" pitchFamily="34" charset="0"/>
                <a:cs typeface="Segoe UI" panose="020B0502040204020203" pitchFamily="34" charset="0"/>
              </a:rPr>
              <a:t>HCn</a:t>
            </a:r>
            <a:r>
              <a:rPr lang="es-ES" sz="1600" dirty="0">
                <a:latin typeface="Segoe UI" panose="020B0502040204020203" pitchFamily="34" charset="0"/>
                <a:cs typeface="Segoe UI" panose="020B0502040204020203" pitchFamily="34" charset="0"/>
              </a:rPr>
              <a:t> y la radiación</a:t>
            </a:r>
            <a:r>
              <a:rPr lang="es-ES" sz="1600" dirty="0" smtClean="0">
                <a:latin typeface="Segoe UI" panose="020B0502040204020203" pitchFamily="34" charset="0"/>
                <a:cs typeface="Segoe UI" panose="020B0502040204020203" pitchFamily="34" charset="0"/>
              </a:rPr>
              <a:t>.</a:t>
            </a:r>
          </a:p>
          <a:p>
            <a:r>
              <a:rPr lang="es-ES" sz="1600" dirty="0">
                <a:latin typeface="Segoe UI" panose="020B0502040204020203" pitchFamily="34" charset="0"/>
                <a:cs typeface="Segoe UI" panose="020B0502040204020203" pitchFamily="34" charset="0"/>
              </a:rPr>
              <a:t>los niveles de ozono no suelen ser elevados en áreas urbanas. Tanto los óxidos de nitrógeno como los hidrocarburos son transportados fuera de las áreas urbanas en recorridos cuya longitud depende de la velocidad de los vientos dominantes en la zona.</a:t>
            </a:r>
          </a:p>
          <a:p>
            <a:r>
              <a:rPr lang="es-ES" sz="1600" dirty="0" smtClean="0">
                <a:latin typeface="Segoe UI" panose="020B0502040204020203" pitchFamily="34" charset="0"/>
                <a:cs typeface="Segoe UI" panose="020B0502040204020203" pitchFamily="34" charset="0"/>
              </a:rPr>
              <a:t>Puede </a:t>
            </a:r>
            <a:r>
              <a:rPr lang="es-ES" sz="1600" dirty="0">
                <a:latin typeface="Segoe UI" panose="020B0502040204020203" pitchFamily="34" charset="0"/>
                <a:cs typeface="Segoe UI" panose="020B0502040204020203" pitchFamily="34" charset="0"/>
              </a:rPr>
              <a:t>irritar los ojos y los conductos pulmonares causando dificultades respiratorias e incrementando la susceptibilidad de las personas a las infecciones pulmonares. Es un reactivo químico enérgico, capaz de atacar las superficies, obras de fábrica y materiales de goma (ej. los neumáticos). </a:t>
            </a:r>
            <a:r>
              <a:rPr lang="es-ES" sz="1600" dirty="0" smtClean="0">
                <a:latin typeface="Segoe UI" panose="020B0502040204020203" pitchFamily="34" charset="0"/>
                <a:cs typeface="Segoe UI" panose="020B0502040204020203" pitchFamily="34" charset="0"/>
              </a:rPr>
              <a:t>Igualmente </a:t>
            </a:r>
            <a:r>
              <a:rPr lang="es-ES" sz="1600" dirty="0">
                <a:latin typeface="Segoe UI" panose="020B0502040204020203" pitchFamily="34" charset="0"/>
                <a:cs typeface="Segoe UI" panose="020B0502040204020203" pitchFamily="34" charset="0"/>
              </a:rPr>
              <a:t>tóxico para la vegetación y los árboles.</a:t>
            </a:r>
          </a:p>
          <a:p>
            <a:r>
              <a:rPr lang="es-ES" sz="1600" dirty="0" smtClean="0">
                <a:latin typeface="Segoe UI" panose="020B0502040204020203" pitchFamily="34" charset="0"/>
                <a:cs typeface="Segoe UI" panose="020B0502040204020203" pitchFamily="34" charset="0"/>
              </a:rPr>
              <a:t>Durante </a:t>
            </a:r>
            <a:r>
              <a:rPr lang="es-ES" sz="1600" dirty="0">
                <a:latin typeface="Segoe UI" panose="020B0502040204020203" pitchFamily="34" charset="0"/>
                <a:cs typeface="Segoe UI" panose="020B0502040204020203" pitchFamily="34" charset="0"/>
              </a:rPr>
              <a:t>episodios de valores altos de ozono se recomienda a las personas sensibles, tales como niños, ancianos, y personas con enfermedades respiratorias, no realicen esfuerzos físicos prolongados al aire libre. En personas sensibles pueden aparecer síntomas tales como irritación de los ojos, dolor de cabeza, o dificultades respiratorias. Se recomienda no verificar ejercicios físicos de alto rendimiento en las horas centrales del día.</a:t>
            </a:r>
          </a:p>
        </p:txBody>
      </p:sp>
    </p:spTree>
    <p:extLst>
      <p:ext uri="{BB962C8B-B14F-4D97-AF65-F5344CB8AC3E}">
        <p14:creationId xmlns:p14="http://schemas.microsoft.com/office/powerpoint/2010/main" val="396707938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78</TotalTime>
  <Words>680</Words>
  <Application>Microsoft Office PowerPoint</Application>
  <PresentationFormat>Panorámica</PresentationFormat>
  <Paragraphs>19</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Segoe UI</vt:lpstr>
      <vt:lpstr>Trebuchet MS</vt:lpstr>
      <vt:lpstr>Wingdings 3</vt:lpstr>
      <vt:lpstr>Faceta</vt:lpstr>
      <vt:lpstr>Ozono en Burgos verano 2023</vt:lpstr>
      <vt:lpstr>Presentación de PowerPoint</vt:lpstr>
      <vt:lpstr>Resumen resultados BU4</vt:lpstr>
      <vt:lpstr>Presentación de PowerPoint</vt:lpstr>
      <vt:lpstr>Presentación de PowerPoint</vt:lpstr>
      <vt:lpstr>Medias horarias de Ozono (en azul) BU4: abr may jun julio 2023</vt:lpstr>
      <vt:lpstr>Medias horarias de Ozono BU4 agosto, septiembre y octubre 2023</vt:lpstr>
      <vt:lpstr>Valores objetivo y umbrales establecidos en la normativa y valores recomendados por la OMS </vt:lpstr>
      <vt:lpstr>Toxicidad del ozono troposférico</vt:lpstr>
    </vt:vector>
  </TitlesOfParts>
  <Company>Ayuntamiento de Burgos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Ozono en Burgos verano 2023</dc:title>
  <dc:creator>Contreras Fernández, María Jesús</dc:creator>
  <cp:lastModifiedBy>Contreras Fernández, María Jesús</cp:lastModifiedBy>
  <cp:revision>10</cp:revision>
  <dcterms:created xsi:type="dcterms:W3CDTF">2023-12-15T12:50:51Z</dcterms:created>
  <dcterms:modified xsi:type="dcterms:W3CDTF">2023-12-19T10:41:15Z</dcterms:modified>
</cp:coreProperties>
</file>